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65" r:id="rId11"/>
    <p:sldId id="283" r:id="rId12"/>
    <p:sldId id="288" r:id="rId13"/>
    <p:sldId id="289" r:id="rId14"/>
    <p:sldId id="290" r:id="rId15"/>
    <p:sldId id="291" r:id="rId16"/>
    <p:sldId id="292" r:id="rId17"/>
    <p:sldId id="293" r:id="rId18"/>
    <p:sldId id="287" r:id="rId19"/>
    <p:sldId id="285" r:id="rId20"/>
    <p:sldId id="284" r:id="rId21"/>
    <p:sldId id="276" r:id="rId22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4"/>
    </p:embeddedFont>
    <p:embeddedFont>
      <p:font typeface="Audiowide" panose="02000503000000020004" pitchFamily="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ETif8RR2kK5K8ofQG/Sf75tq3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EE8A60-D19B-4C99-9EC2-AC194D3CF090}">
  <a:tblStyle styleId="{15EE8A60-D19B-4C99-9EC2-AC194D3CF0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e7c3472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82e7c3472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82e7c3472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2af6adf1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2af6adf16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72af6adf16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mailto:BionicTigers10464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velandrobotics.weebly.com/team1046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5" y="654676"/>
            <a:ext cx="8144700" cy="18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/>
              <a:t>Competitions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af6adf16_0_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Layout of Competitions - Night Before</a:t>
            </a:r>
            <a:endParaRPr sz="2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5" name="Google Shape;175;g72af6adf16_0_39"/>
          <p:cNvSpPr/>
          <p:nvPr/>
        </p:nvSpPr>
        <p:spPr>
          <a:xfrm>
            <a:off x="8550" y="22676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Check-in</a:t>
            </a:r>
            <a:endParaRPr sz="14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6" name="Google Shape;176;g72af6adf16_0_39"/>
          <p:cNvSpPr/>
          <p:nvPr/>
        </p:nvSpPr>
        <p:spPr>
          <a:xfrm>
            <a:off x="1926314" y="277285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Robot inspection</a:t>
            </a:r>
            <a:endParaRPr sz="14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7" name="Google Shape;177;g72af6adf16_0_39"/>
          <p:cNvSpPr/>
          <p:nvPr/>
        </p:nvSpPr>
        <p:spPr>
          <a:xfrm>
            <a:off x="3825839" y="31637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Software inspection</a:t>
            </a:r>
            <a:endParaRPr sz="14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8" name="Google Shape;178;g72af6adf16_0_39"/>
          <p:cNvSpPr/>
          <p:nvPr/>
        </p:nvSpPr>
        <p:spPr>
          <a:xfrm>
            <a:off x="7625250" y="4059825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Pre- scouting</a:t>
            </a:r>
            <a:endParaRPr sz="14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9" name="Google Shape;179;g72af6adf16_0_39"/>
          <p:cNvSpPr/>
          <p:nvPr/>
        </p:nvSpPr>
        <p:spPr>
          <a:xfrm>
            <a:off x="5725654" y="36399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Pit setup</a:t>
            </a:r>
            <a:endParaRPr sz="14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65386E-23D5-6D46-B211-1698DD2FA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A28D79-836A-2448-99B5-E23C90B5C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5561-4941-5742-9B6D-A407C85E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2258E-7A37-5841-A749-5D3B98A6E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848948" cy="5029199"/>
          </a:xfrm>
        </p:spPr>
        <p:txBody>
          <a:bodyPr>
            <a:normAutofit fontScale="92500" lnSpcReduction="10000"/>
          </a:bodyPr>
          <a:lstStyle/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Size allowance varies - double check!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Have displays that represent your team’s work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There should always be a team member in the pit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Safety glasses are required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Items in a pit: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Team handouts (Buttons)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Pre scouting sheets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Judging Displays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Tools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Building/robot materials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Trophies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C8E9A-4A13-A241-921F-1147B500BB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668A8-8B14-AD4C-8D8F-492156E2D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Google Shape;187;g82c15fae11_0_27">
            <a:extLst>
              <a:ext uri="{FF2B5EF4-FFF2-40B4-BE49-F238E27FC236}">
                <a16:creationId xmlns:a16="http://schemas.microsoft.com/office/drawing/2014/main" id="{86278697-1717-6942-9828-3E641AF684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4940" y="1360128"/>
            <a:ext cx="3429000" cy="257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73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5561-4941-5742-9B6D-A407C85E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Pre-Scouting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2258E-7A37-5841-A749-5D3B98A6E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848948" cy="5029199"/>
          </a:xfrm>
        </p:spPr>
        <p:txBody>
          <a:bodyPr>
            <a:norm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Enables teams to strategize 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Show team abilities/strengths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Teams begin to network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Helps alliance selection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C8E9A-4A13-A241-921F-1147B500BB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668A8-8B14-AD4C-8D8F-492156E2D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Google Shape;195;g82c15fae11_0_33">
            <a:extLst>
              <a:ext uri="{FF2B5EF4-FFF2-40B4-BE49-F238E27FC236}">
                <a16:creationId xmlns:a16="http://schemas.microsoft.com/office/drawing/2014/main" id="{C835B6F9-BB80-4D49-8401-8B354FF67F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6901" y="1017726"/>
            <a:ext cx="3505399" cy="5019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0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BE40-76C2-0F49-BA2A-B0D643DD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of Competitions – Day 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38D0B-860F-C444-8AD4-56B7D7203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3D19E-BDB8-8C42-A37F-2C5313B6C4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F4489-5FD0-D840-BE44-556D48340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202;g82c15fae11_0_39">
            <a:extLst>
              <a:ext uri="{FF2B5EF4-FFF2-40B4-BE49-F238E27FC236}">
                <a16:creationId xmlns:a16="http://schemas.microsoft.com/office/drawing/2014/main" id="{FA21D396-D608-7648-9C7C-F3FE54BA3601}"/>
              </a:ext>
            </a:extLst>
          </p:cNvPr>
          <p:cNvSpPr/>
          <p:nvPr/>
        </p:nvSpPr>
        <p:spPr>
          <a:xfrm>
            <a:off x="18650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Judging rooms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7" name="Google Shape;203;g82c15fae11_0_39">
            <a:extLst>
              <a:ext uri="{FF2B5EF4-FFF2-40B4-BE49-F238E27FC236}">
                <a16:creationId xmlns:a16="http://schemas.microsoft.com/office/drawing/2014/main" id="{ADC55867-4F0D-7C49-980B-52126F867683}"/>
              </a:ext>
            </a:extLst>
          </p:cNvPr>
          <p:cNvSpPr/>
          <p:nvPr/>
        </p:nvSpPr>
        <p:spPr>
          <a:xfrm>
            <a:off x="1918164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Pre-scouting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Google Shape;204;g82c15fae11_0_39">
            <a:extLst>
              <a:ext uri="{FF2B5EF4-FFF2-40B4-BE49-F238E27FC236}">
                <a16:creationId xmlns:a16="http://schemas.microsoft.com/office/drawing/2014/main" id="{54FE12DD-85F8-BE49-A4D0-77C2059EBACB}"/>
              </a:ext>
            </a:extLst>
          </p:cNvPr>
          <p:cNvSpPr/>
          <p:nvPr/>
        </p:nvSpPr>
        <p:spPr>
          <a:xfrm>
            <a:off x="3817677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Opening ceremony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9" name="Google Shape;205;g82c15fae11_0_39">
            <a:extLst>
              <a:ext uri="{FF2B5EF4-FFF2-40B4-BE49-F238E27FC236}">
                <a16:creationId xmlns:a16="http://schemas.microsoft.com/office/drawing/2014/main" id="{6E9D986A-A7C0-0E4D-8C67-AFB0BBCE8B01}"/>
              </a:ext>
            </a:extLst>
          </p:cNvPr>
          <p:cNvSpPr/>
          <p:nvPr/>
        </p:nvSpPr>
        <p:spPr>
          <a:xfrm>
            <a:off x="7616700" y="2305475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Qualifying matches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0" name="Google Shape;206;g82c15fae11_0_39">
            <a:extLst>
              <a:ext uri="{FF2B5EF4-FFF2-40B4-BE49-F238E27FC236}">
                <a16:creationId xmlns:a16="http://schemas.microsoft.com/office/drawing/2014/main" id="{5369BFAA-A5F4-0044-8903-79E853EE1879}"/>
              </a:ext>
            </a:extLst>
          </p:cNvPr>
          <p:cNvSpPr/>
          <p:nvPr/>
        </p:nvSpPr>
        <p:spPr>
          <a:xfrm>
            <a:off x="5717379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Driver’s meeting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207;g82c15fae11_0_39">
            <a:extLst>
              <a:ext uri="{FF2B5EF4-FFF2-40B4-BE49-F238E27FC236}">
                <a16:creationId xmlns:a16="http://schemas.microsoft.com/office/drawing/2014/main" id="{BB55235C-0EC7-824C-9003-152470489644}"/>
              </a:ext>
            </a:extLst>
          </p:cNvPr>
          <p:cNvSpPr/>
          <p:nvPr/>
        </p:nvSpPr>
        <p:spPr>
          <a:xfrm flipH="1">
            <a:off x="72270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Lunch break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2" name="Google Shape;208;g82c15fae11_0_39">
            <a:extLst>
              <a:ext uri="{FF2B5EF4-FFF2-40B4-BE49-F238E27FC236}">
                <a16:creationId xmlns:a16="http://schemas.microsoft.com/office/drawing/2014/main" id="{AE08E78A-797B-C64E-AF76-6D713452A35D}"/>
              </a:ext>
            </a:extLst>
          </p:cNvPr>
          <p:cNvSpPr/>
          <p:nvPr/>
        </p:nvSpPr>
        <p:spPr>
          <a:xfrm flipH="1">
            <a:off x="53271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Qualifying matches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3" name="Google Shape;209;g82c15fae11_0_39">
            <a:extLst>
              <a:ext uri="{FF2B5EF4-FFF2-40B4-BE49-F238E27FC236}">
                <a16:creationId xmlns:a16="http://schemas.microsoft.com/office/drawing/2014/main" id="{C233DDC3-8FB8-E74E-832D-9186C72303E9}"/>
              </a:ext>
            </a:extLst>
          </p:cNvPr>
          <p:cNvSpPr/>
          <p:nvPr/>
        </p:nvSpPr>
        <p:spPr>
          <a:xfrm flipH="1">
            <a:off x="34272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Alliance selection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4" name="Google Shape;210;g82c15fae11_0_39">
            <a:extLst>
              <a:ext uri="{FF2B5EF4-FFF2-40B4-BE49-F238E27FC236}">
                <a16:creationId xmlns:a16="http://schemas.microsoft.com/office/drawing/2014/main" id="{F2AD46DB-2C65-CB4A-B055-858985880DD8}"/>
              </a:ext>
            </a:extLst>
          </p:cNvPr>
          <p:cNvSpPr/>
          <p:nvPr/>
        </p:nvSpPr>
        <p:spPr>
          <a:xfrm flipH="1">
            <a:off x="15273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Eliminations/finals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5" name="Google Shape;211;g82c15fae11_0_39">
            <a:extLst>
              <a:ext uri="{FF2B5EF4-FFF2-40B4-BE49-F238E27FC236}">
                <a16:creationId xmlns:a16="http://schemas.microsoft.com/office/drawing/2014/main" id="{45B7B163-99F7-884B-B1F0-48258DBE899C}"/>
              </a:ext>
            </a:extLst>
          </p:cNvPr>
          <p:cNvSpPr/>
          <p:nvPr/>
        </p:nvSpPr>
        <p:spPr>
          <a:xfrm flipH="1">
            <a:off x="17102" y="3632375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Awards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187501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6B2B-ABE3-654E-9B3E-32DBF339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Judging 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34E8-97AA-B644-A385-EABBD156C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Rooms with teams are posted the night before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15 minutes total - five minutes presenting guaranteed with no interruptions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Encompass most important aspects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Focus on highlights of programming, robot design, and outreach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Switch speakers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Skew questions in your favor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Polite to judges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Practice, practice, and practice!</a:t>
            </a: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endParaRPr lang="en-US" sz="12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2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FF665-D5A1-BE45-8ADD-A29DBE7FBE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81113-10EF-B94C-8B68-B795082B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B51E-9928-A243-9BE1-DB9F2FD9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Ceremony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E5BF-9FAF-A146-A3B9-1D12B8717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Introduces teams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What the game is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Schedule of the day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What to expect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9599C-CF82-144B-93C8-5AA27051C9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83170-1A4F-F849-9B01-39994BFF0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1F48-BAAE-FD47-80DE-A9811700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Driver’s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F6AD7-5164-954E-9D77-0F1703C00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Only drive team attends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Overview of rules from refs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Required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Allows for questions and clarification of rules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34E2E-C65D-984D-B5F2-95850DB254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0A42-B83E-7248-90E0-619BEF5C8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F235-C008-764B-BBFE-1C198733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Qualifying Matches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C2617-65C3-DD49-B208-D949DC3B3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Match schedule is released the morning of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Opposing team could be your next partner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Scouting is important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Know your schedule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Talk to your alliance partner before match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4DBC3-FD0A-8C44-9794-14CF0A817E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A1D8-4364-C54A-B454-76F9CE083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420B-B3C9-474D-80E4-C4A071E7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Alliance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B7759-CE78-F245-AE94-B6987F52D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Ceremony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Top four ranked teams get to pick two teams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Captains are allowed to pick other captains - spots move up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Match schedule is released the morning of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Opposing team could be your next partner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Scouting is important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Know your schedule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Talk to your alliance partner before match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If you reject an offer, you cannot be picked again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Scouting is once again important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Gracious Professionalism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1CDF-3432-2E4C-8DF4-FF692E913E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87155-FDD4-6444-BF02-D5075DE76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07B8-84FA-014E-B43A-5C5CE85B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Eliminations/Finals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67FC5-BA6D-D842-AC1F-97E5CB8DE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Follows bracket system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1st seed alliance vs 4th seed alliance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2nd seed alliance vs 3rd seed alliance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Winner out of three matches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Sportsmanship emphasized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3090-5C85-6244-9CAB-67C6C96FFD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B6377-A61A-1F4B-A6C5-E3A3BBAEE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g82cd9e6bf7_0_87"/>
          <p:cNvGraphicFramePr/>
          <p:nvPr>
            <p:extLst>
              <p:ext uri="{D42A27DB-BD31-4B8C-83A1-F6EECF244321}">
                <p14:modId xmlns:p14="http://schemas.microsoft.com/office/powerpoint/2010/main" val="1457738264"/>
              </p:ext>
            </p:extLst>
          </p:nvPr>
        </p:nvGraphicFramePr>
        <p:xfrm>
          <a:off x="239275" y="2078275"/>
          <a:ext cx="8665450" cy="3611200"/>
        </p:xfrm>
        <a:graphic>
          <a:graphicData uri="http://schemas.openxmlformats.org/drawingml/2006/table">
            <a:tbl>
              <a:tblPr>
                <a:noFill/>
                <a:tableStyleId>{15EE8A60-D19B-4C99-9EC2-AC194D3CF090}</a:tableStyleId>
              </a:tblPr>
              <a:tblGrid>
                <a:gridCol w="43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 panose="020B0502020202020204" pitchFamily="34" charset="0"/>
                          <a:ea typeface="Audiowide"/>
                          <a:cs typeface="Audiowide"/>
                          <a:sym typeface="Audiowide"/>
                        </a:rPr>
                        <a:t>State Qualifier</a:t>
                      </a:r>
                      <a:endParaRPr sz="3000" u="none" strike="noStrike" cap="none" dirty="0">
                        <a:latin typeface="Century Gothic" panose="020B0502020202020204" pitchFamily="34" charset="0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>
                          <a:latin typeface="Century Gothic" panose="020B0502020202020204" pitchFamily="34" charset="0"/>
                          <a:ea typeface="Audiowide"/>
                          <a:cs typeface="Audiowide"/>
                          <a:sym typeface="Audiowide"/>
                        </a:rPr>
                        <a:t>State Championship</a:t>
                      </a:r>
                      <a:endParaRPr sz="3000" u="none" strike="noStrike" cap="none">
                        <a:latin typeface="Century Gothic" panose="020B0502020202020204" pitchFamily="34" charset="0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>
                          <a:latin typeface="Century Gothic" panose="020B0502020202020204" pitchFamily="34" charset="0"/>
                          <a:ea typeface="Audiowide"/>
                          <a:cs typeface="Audiowide"/>
                          <a:sym typeface="Audiowide"/>
                        </a:rPr>
                        <a:t>World Championship</a:t>
                      </a:r>
                      <a:endParaRPr sz="3000" u="none" strike="noStrike" cap="none">
                        <a:latin typeface="Century Gothic" panose="020B0502020202020204" pitchFamily="34" charset="0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 panose="020B0502020202020204" pitchFamily="34" charset="0"/>
                          <a:ea typeface="Audiowide"/>
                          <a:cs typeface="Audiowide"/>
                          <a:sym typeface="Audiowide"/>
                        </a:rPr>
                        <a:t>Out of Season Competition</a:t>
                      </a:r>
                      <a:endParaRPr sz="3000" u="none" strike="noStrike" cap="none" dirty="0">
                        <a:latin typeface="Century Gothic" panose="020B0502020202020204" pitchFamily="34" charset="0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8C72F15-16AE-5E4D-AD68-244EF79A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Competitions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9379B-77DF-8643-9BAF-C1821EAE0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18E28-ED02-FF47-8565-73B7D830B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C152-FA55-F64B-92D2-51C2B68E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 Ceremony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3ED68-F330-D444-A38B-2B123FC214B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A713-D4AF-9B4C-A627-7556A1F46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Google Shape;260;g82c15fae11_0_125">
            <a:extLst>
              <a:ext uri="{FF2B5EF4-FFF2-40B4-BE49-F238E27FC236}">
                <a16:creationId xmlns:a16="http://schemas.microsoft.com/office/drawing/2014/main" id="{5BE2DD0B-54F6-384B-81E7-A61EC81A2BCC}"/>
              </a:ext>
            </a:extLst>
          </p:cNvPr>
          <p:cNvSpPr/>
          <p:nvPr/>
        </p:nvSpPr>
        <p:spPr>
          <a:xfrm>
            <a:off x="18650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Thank the competitions supporters</a:t>
            </a:r>
            <a:endParaRPr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7" name="Google Shape;261;g82c15fae11_0_125">
            <a:extLst>
              <a:ext uri="{FF2B5EF4-FFF2-40B4-BE49-F238E27FC236}">
                <a16:creationId xmlns:a16="http://schemas.microsoft.com/office/drawing/2014/main" id="{29D65187-6097-F547-B8F6-D09D30014C15}"/>
              </a:ext>
            </a:extLst>
          </p:cNvPr>
          <p:cNvSpPr/>
          <p:nvPr/>
        </p:nvSpPr>
        <p:spPr>
          <a:xfrm>
            <a:off x="1918164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Give more information about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FIRST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 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Google Shape;262;g82c15fae11_0_125">
            <a:extLst>
              <a:ext uri="{FF2B5EF4-FFF2-40B4-BE49-F238E27FC236}">
                <a16:creationId xmlns:a16="http://schemas.microsoft.com/office/drawing/2014/main" id="{746D6B4B-1558-DA4D-8A07-B2054E327B9E}"/>
              </a:ext>
            </a:extLst>
          </p:cNvPr>
          <p:cNvSpPr/>
          <p:nvPr/>
        </p:nvSpPr>
        <p:spPr>
          <a:xfrm>
            <a:off x="3817677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Compass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9" name="Google Shape;263;g82c15fae11_0_125">
            <a:extLst>
              <a:ext uri="{FF2B5EF4-FFF2-40B4-BE49-F238E27FC236}">
                <a16:creationId xmlns:a16="http://schemas.microsoft.com/office/drawing/2014/main" id="{2016D3F1-8A55-CC40-B7B5-C6057C645039}"/>
              </a:ext>
            </a:extLst>
          </p:cNvPr>
          <p:cNvSpPr/>
          <p:nvPr/>
        </p:nvSpPr>
        <p:spPr>
          <a:xfrm>
            <a:off x="7616700" y="1674100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Control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0" name="Google Shape;264;g82c15fae11_0_125">
            <a:extLst>
              <a:ext uri="{FF2B5EF4-FFF2-40B4-BE49-F238E27FC236}">
                <a16:creationId xmlns:a16="http://schemas.microsoft.com/office/drawing/2014/main" id="{06D781E0-9EF7-F141-A335-41B435AC4D29}"/>
              </a:ext>
            </a:extLst>
          </p:cNvPr>
          <p:cNvSpPr/>
          <p:nvPr/>
        </p:nvSpPr>
        <p:spPr>
          <a:xfrm>
            <a:off x="5717379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Promote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265;g82c15fae11_0_125">
            <a:extLst>
              <a:ext uri="{FF2B5EF4-FFF2-40B4-BE49-F238E27FC236}">
                <a16:creationId xmlns:a16="http://schemas.microsoft.com/office/drawing/2014/main" id="{883D25D2-D162-A64C-AD33-9E6C1F8C3A73}"/>
              </a:ext>
            </a:extLst>
          </p:cNvPr>
          <p:cNvSpPr/>
          <p:nvPr/>
        </p:nvSpPr>
        <p:spPr>
          <a:xfrm flipH="1">
            <a:off x="72270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Motivate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2" name="Google Shape;266;g82c15fae11_0_125">
            <a:extLst>
              <a:ext uri="{FF2B5EF4-FFF2-40B4-BE49-F238E27FC236}">
                <a16:creationId xmlns:a16="http://schemas.microsoft.com/office/drawing/2014/main" id="{21BC5560-12C3-D244-B7FA-314C84B37846}"/>
              </a:ext>
            </a:extLst>
          </p:cNvPr>
          <p:cNvSpPr/>
          <p:nvPr/>
        </p:nvSpPr>
        <p:spPr>
          <a:xfrm flipH="1">
            <a:off x="53271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Design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3" name="Google Shape;267;g82c15fae11_0_125">
            <a:extLst>
              <a:ext uri="{FF2B5EF4-FFF2-40B4-BE49-F238E27FC236}">
                <a16:creationId xmlns:a16="http://schemas.microsoft.com/office/drawing/2014/main" id="{6D21E8E5-887C-304A-8DAD-55E776F65C26}"/>
              </a:ext>
            </a:extLst>
          </p:cNvPr>
          <p:cNvSpPr/>
          <p:nvPr/>
        </p:nvSpPr>
        <p:spPr>
          <a:xfrm flipH="1">
            <a:off x="34272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Innovate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4" name="Google Shape;268;g82c15fae11_0_125">
            <a:extLst>
              <a:ext uri="{FF2B5EF4-FFF2-40B4-BE49-F238E27FC236}">
                <a16:creationId xmlns:a16="http://schemas.microsoft.com/office/drawing/2014/main" id="{B98ADA08-CC76-AD45-877A-5E9236968824}"/>
              </a:ext>
            </a:extLst>
          </p:cNvPr>
          <p:cNvSpPr/>
          <p:nvPr/>
        </p:nvSpPr>
        <p:spPr>
          <a:xfrm flipH="1">
            <a:off x="15273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Connect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5" name="Google Shape;269;g82c15fae11_0_125">
            <a:extLst>
              <a:ext uri="{FF2B5EF4-FFF2-40B4-BE49-F238E27FC236}">
                <a16:creationId xmlns:a16="http://schemas.microsoft.com/office/drawing/2014/main" id="{D2601134-BFCC-6A4E-86CE-857A4457FA23}"/>
              </a:ext>
            </a:extLst>
          </p:cNvPr>
          <p:cNvSpPr/>
          <p:nvPr/>
        </p:nvSpPr>
        <p:spPr>
          <a:xfrm>
            <a:off x="18650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Finalist Alliance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6" name="Google Shape;270;g82c15fae11_0_125">
            <a:extLst>
              <a:ext uri="{FF2B5EF4-FFF2-40B4-BE49-F238E27FC236}">
                <a16:creationId xmlns:a16="http://schemas.microsoft.com/office/drawing/2014/main" id="{DD30322E-24E8-2540-A5C3-24CE8A1DDCEF}"/>
              </a:ext>
            </a:extLst>
          </p:cNvPr>
          <p:cNvSpPr/>
          <p:nvPr/>
        </p:nvSpPr>
        <p:spPr>
          <a:xfrm>
            <a:off x="1918164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Winning Alliance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7" name="Google Shape;271;g82c15fae11_0_125">
            <a:extLst>
              <a:ext uri="{FF2B5EF4-FFF2-40B4-BE49-F238E27FC236}">
                <a16:creationId xmlns:a16="http://schemas.microsoft.com/office/drawing/2014/main" id="{87311513-90D7-7545-B4EE-B5C00F13D517}"/>
              </a:ext>
            </a:extLst>
          </p:cNvPr>
          <p:cNvSpPr/>
          <p:nvPr/>
        </p:nvSpPr>
        <p:spPr>
          <a:xfrm>
            <a:off x="3817677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Inspire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8" name="Google Shape;272;g82c15fae11_0_125">
            <a:extLst>
              <a:ext uri="{FF2B5EF4-FFF2-40B4-BE49-F238E27FC236}">
                <a16:creationId xmlns:a16="http://schemas.microsoft.com/office/drawing/2014/main" id="{3CE30DF0-CB41-7C47-9BDA-1E292E26CFE3}"/>
              </a:ext>
            </a:extLst>
          </p:cNvPr>
          <p:cNvSpPr/>
          <p:nvPr/>
        </p:nvSpPr>
        <p:spPr>
          <a:xfrm>
            <a:off x="7616700" y="4327900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Closing words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9" name="Google Shape;273;g82c15fae11_0_125">
            <a:extLst>
              <a:ext uri="{FF2B5EF4-FFF2-40B4-BE49-F238E27FC236}">
                <a16:creationId xmlns:a16="http://schemas.microsoft.com/office/drawing/2014/main" id="{E02F116A-7AB0-7E48-B01C-70FDF6683D3A}"/>
              </a:ext>
            </a:extLst>
          </p:cNvPr>
          <p:cNvSpPr/>
          <p:nvPr/>
        </p:nvSpPr>
        <p:spPr>
          <a:xfrm>
            <a:off x="5717379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Teams Advancing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20" name="Google Shape;274;g82c15fae11_0_125">
            <a:extLst>
              <a:ext uri="{FF2B5EF4-FFF2-40B4-BE49-F238E27FC236}">
                <a16:creationId xmlns:a16="http://schemas.microsoft.com/office/drawing/2014/main" id="{0DA9539B-1172-E341-A063-C58577D39109}"/>
              </a:ext>
            </a:extLst>
          </p:cNvPr>
          <p:cNvSpPr/>
          <p:nvPr/>
        </p:nvSpPr>
        <p:spPr>
          <a:xfrm>
            <a:off x="17100" y="3001000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Think Award</a:t>
            </a:r>
            <a:endParaRPr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279102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Credits</a:t>
            </a:r>
          </a:p>
        </p:txBody>
      </p:sp>
      <p:sp>
        <p:nvSpPr>
          <p:cNvPr id="280" name="Google Shape;280;p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This lesson was written by The Bionic Tigers 10464 for FTCTutorials.com</a:t>
            </a:r>
          </a:p>
          <a:p>
            <a:pPr lvl="0"/>
            <a:r>
              <a:rPr lang="en-US"/>
              <a:t>You can contact the author at 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More lessons for FIRST Tech Challenge are available at www.FTCtutorials.com</a:t>
            </a:r>
          </a:p>
        </p:txBody>
      </p:sp>
      <p:sp>
        <p:nvSpPr>
          <p:cNvPr id="281" name="Google Shape;281;p2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 lang="en-US" dirty="0"/>
          </a:p>
        </p:txBody>
      </p:sp>
      <p:sp>
        <p:nvSpPr>
          <p:cNvPr id="282" name="Google Shape;282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3" name="Google Shape;283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"/>
          <p:cNvPicPr preferRelativeResize="0"/>
          <p:nvPr/>
        </p:nvPicPr>
        <p:blipFill rotWithShape="1">
          <a:blip r:embed="rId5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"/>
          <p:cNvSpPr txBox="1"/>
          <p:nvPr/>
        </p:nvSpPr>
        <p:spPr>
          <a:xfrm>
            <a:off x="398940" y="2390163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Website: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6"/>
              </a:rPr>
              <a:t>http://lovelandrobotics.com/team10464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Twitter: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b="0" i="0" u="none" strike="noStrike" cap="none" dirty="0" err="1">
                <a:solidFill>
                  <a:srgbClr val="595959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BionicTigersFTC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7"/>
              </a:rPr>
              <a:t>BionicTigers10464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7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7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AEB08-D5CD-9F42-B768-4F1C4A43D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e7c3472f_0_14"/>
          <p:cNvSpPr/>
          <p:nvPr/>
        </p:nvSpPr>
        <p:spPr>
          <a:xfrm>
            <a:off x="271350" y="293550"/>
            <a:ext cx="431700" cy="2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tx1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20" name="Google Shape;120;g82e7c3472f_0_14"/>
          <p:cNvSpPr/>
          <p:nvPr/>
        </p:nvSpPr>
        <p:spPr>
          <a:xfrm>
            <a:off x="725200" y="376025"/>
            <a:ext cx="2081700" cy="21126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State Qualifier</a:t>
            </a:r>
            <a:endParaRPr sz="19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21" name="Google Shape;121;g82e7c3472f_0_14"/>
          <p:cNvSpPr/>
          <p:nvPr/>
        </p:nvSpPr>
        <p:spPr>
          <a:xfrm>
            <a:off x="725200" y="2488530"/>
            <a:ext cx="2081700" cy="21126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State Championship</a:t>
            </a:r>
            <a:endParaRPr sz="19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22" name="Google Shape;122;g82e7c3472f_0_14"/>
          <p:cNvSpPr/>
          <p:nvPr/>
        </p:nvSpPr>
        <p:spPr>
          <a:xfrm>
            <a:off x="725200" y="4601034"/>
            <a:ext cx="2081700" cy="1395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World Championship</a:t>
            </a:r>
            <a:endParaRPr sz="19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123" name="Google Shape;123;g82e7c3472f_0_14"/>
          <p:cNvSpPr txBox="1"/>
          <p:nvPr/>
        </p:nvSpPr>
        <p:spPr>
          <a:xfrm>
            <a:off x="3876750" y="2959812"/>
            <a:ext cx="1390500" cy="99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Or</a:t>
            </a:r>
            <a:endParaRPr sz="60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grpSp>
        <p:nvGrpSpPr>
          <p:cNvPr id="124" name="Google Shape;124;g82e7c3472f_0_14"/>
          <p:cNvGrpSpPr/>
          <p:nvPr/>
        </p:nvGrpSpPr>
        <p:grpSpPr>
          <a:xfrm>
            <a:off x="6477725" y="1432272"/>
            <a:ext cx="2081700" cy="3507910"/>
            <a:chOff x="6477725" y="1383425"/>
            <a:chExt cx="2081700" cy="2497800"/>
          </a:xfrm>
        </p:grpSpPr>
        <p:sp>
          <p:nvSpPr>
            <p:cNvPr id="125" name="Google Shape;125;g82e7c3472f_0_14"/>
            <p:cNvSpPr/>
            <p:nvPr/>
          </p:nvSpPr>
          <p:spPr>
            <a:xfrm>
              <a:off x="6477725" y="1383425"/>
              <a:ext cx="2081700" cy="150420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Century Gothic" panose="020B0502020202020204" pitchFamily="34" charset="0"/>
                  <a:ea typeface="Audiowide"/>
                  <a:cs typeface="Audiowide"/>
                  <a:sym typeface="Audiowide"/>
                </a:rPr>
                <a:t>State Championship</a:t>
              </a:r>
              <a:endParaRPr sz="19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endParaRPr>
            </a:p>
          </p:txBody>
        </p:sp>
        <p:sp>
          <p:nvSpPr>
            <p:cNvPr id="126" name="Google Shape;126;g82e7c3472f_0_14"/>
            <p:cNvSpPr/>
            <p:nvPr/>
          </p:nvSpPr>
          <p:spPr>
            <a:xfrm>
              <a:off x="6477725" y="2887625"/>
              <a:ext cx="2081700" cy="9936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000000"/>
                  </a:solidFill>
                  <a:latin typeface="Century Gothic" panose="020B0502020202020204" pitchFamily="34" charset="0"/>
                  <a:ea typeface="Audiowide"/>
                  <a:cs typeface="Audiowide"/>
                  <a:sym typeface="Audiowide"/>
                </a:rPr>
                <a:t>World Championship</a:t>
              </a:r>
              <a:endParaRPr sz="1900" b="1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5A58-E6F5-D145-9F20-36E3145E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Qualifiers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182E4-EC06-6D42-A315-FF256C9E7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24-28 teams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Teams typically attend two - sometimes three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Advance four or five teams - depends on host team and amount of teams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Limit of three qualifiers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Qualifiers allow out-of-state play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Register as soon as they open!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BBAE8-6B74-F743-8CFF-4DCD96EC7E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7402C-7F0D-BB46-B9F2-4DA735ACC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B5B6-6D99-3E4F-9C37-EF8B970F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Advancement to State Qualifiers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B090-9C9B-C246-8FA1-B61962932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Host team - if applicable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1st place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Winning Alliance Captain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2nd place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Winning Alliance 1st Team Selected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3rd place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Full Advancement List is in the FTC Game Manual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Overlap at qualifiers is very common!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May be beneficial to attend an earlier and a later qualifier, but competitions get harder through the season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8A5EC-8C0C-9149-BA15-C948316A1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4FC15-1AEE-E448-8A0A-017BD2C77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780B-5CAA-C548-BD10-D40F731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Championships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96268-C140-C94B-9F05-E3F595BBD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28-50 teams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Two types of state championships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Direct states have less spots than states with qualifiers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States you qualify in for have more spots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Advance two or more teams to world championship (Ohio has 6-7)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14063-74B8-1846-9683-66140CA323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95030-F1A8-0841-A274-41F29C07B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5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964E-A6FB-CB4F-AD5C-53FE5D1D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Advancement at State Championships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C43C0-43CF-3B4E-8FBF-11E57FA71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Award 1st place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Winning Alliance Captain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Award 2nd place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Winning Alliance 1st Team Selected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Inspire Award 3rd place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Winning Alliance 2nd Team Selected</a:t>
            </a: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Think Award 1st place</a:t>
            </a: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 indent="-38100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Advancement List is in the FTC Game Manual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Overlap at state championships is less common, but occurs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93C9F-2D6D-A441-B8CB-31904A20F9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640AB-64DB-EA49-A301-BAF58482B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6231-633A-7F40-9BB1-CE6000B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Championships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D44FC-DCB1-154C-AE6F-4BA30A0D0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160 teams at each championship (North and South)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Two divisions at the championship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International teams attend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All programs of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FIRST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are at the competition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Four days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Late April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58AB8-03E9-E041-A3FE-7EBC2F7BE6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B27C-3F79-A046-BE37-B1FD8DFE0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30BD-A452-AA46-A82E-F6D55EAF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Off-Season Competitions &amp; Scrimmages</a:t>
            </a:r>
            <a:br>
              <a:rPr lang="en-US" dirty="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43EA5-70EB-FF40-8B49-6E4B5463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Independently held outside of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FIRST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Mostly held by teams themselves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Change up the aspects of the game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May require applications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May or may not have judging</a:t>
            </a:r>
          </a:p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Scrimmages held before and during competition season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2E11B-55DD-9C42-B0E0-F0B6AC9699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D4A97-2E36-4046-B246-BF279E4AC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856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936</Words>
  <Application>Microsoft Macintosh PowerPoint</Application>
  <PresentationFormat>On-screen Show (4:3)</PresentationFormat>
  <Paragraphs>233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Helvetica Neue</vt:lpstr>
      <vt:lpstr>Roboto</vt:lpstr>
      <vt:lpstr>Century Gothic</vt:lpstr>
      <vt:lpstr>Audiowide</vt:lpstr>
      <vt:lpstr>Abril Fatface</vt:lpstr>
      <vt:lpstr>Calibri</vt:lpstr>
      <vt:lpstr>BrushVTI</vt:lpstr>
      <vt:lpstr>Competitions</vt:lpstr>
      <vt:lpstr>Types of Competitions</vt:lpstr>
      <vt:lpstr>PowerPoint Presentation</vt:lpstr>
      <vt:lpstr>State Qualifiers</vt:lpstr>
      <vt:lpstr>Advancement to State Qualifiers</vt:lpstr>
      <vt:lpstr>State Championships</vt:lpstr>
      <vt:lpstr>Advancement at State Championships</vt:lpstr>
      <vt:lpstr>World Championships</vt:lpstr>
      <vt:lpstr>Off-Season Competitions &amp; Scrimmages </vt:lpstr>
      <vt:lpstr>PowerPoint Presentation</vt:lpstr>
      <vt:lpstr>Pit Setup</vt:lpstr>
      <vt:lpstr>Pre-Scouting</vt:lpstr>
      <vt:lpstr>Layout of Competitions – Day of</vt:lpstr>
      <vt:lpstr>Judging Rooms</vt:lpstr>
      <vt:lpstr>Opening Ceremony</vt:lpstr>
      <vt:lpstr>Driver’s Meeting</vt:lpstr>
      <vt:lpstr>Qualifying Matches</vt:lpstr>
      <vt:lpstr>Alliance Selection</vt:lpstr>
      <vt:lpstr>Eliminations/Finals</vt:lpstr>
      <vt:lpstr>Award Ceremony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Competitions</dc:title>
  <dc:creator>Srinivasan Seshan</dc:creator>
  <cp:lastModifiedBy>Srinivasan Seshan</cp:lastModifiedBy>
  <cp:revision>2</cp:revision>
  <dcterms:created xsi:type="dcterms:W3CDTF">2020-03-03T17:05:41Z</dcterms:created>
  <dcterms:modified xsi:type="dcterms:W3CDTF">2020-04-05T12:42:26Z</dcterms:modified>
</cp:coreProperties>
</file>